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19" r:id="rId3"/>
    <p:sldId id="311" r:id="rId4"/>
    <p:sldId id="412" r:id="rId5"/>
    <p:sldId id="338" r:id="rId6"/>
    <p:sldId id="420" r:id="rId7"/>
    <p:sldId id="421" r:id="rId8"/>
    <p:sldId id="422" r:id="rId9"/>
    <p:sldId id="423" r:id="rId10"/>
    <p:sldId id="424" r:id="rId11"/>
    <p:sldId id="426" r:id="rId12"/>
    <p:sldId id="425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418" r:id="rId21"/>
    <p:sldId id="345" r:id="rId22"/>
    <p:sldId id="343" r:id="rId23"/>
    <p:sldId id="326" r:id="rId24"/>
    <p:sldId id="259" r:id="rId25"/>
    <p:sldId id="306" r:id="rId26"/>
    <p:sldId id="308" r:id="rId27"/>
    <p:sldId id="305" r:id="rId28"/>
    <p:sldId id="304" r:id="rId29"/>
    <p:sldId id="321" r:id="rId30"/>
    <p:sldId id="344" r:id="rId31"/>
    <p:sldId id="323" r:id="rId32"/>
    <p:sldId id="341" r:id="rId33"/>
    <p:sldId id="342" r:id="rId34"/>
    <p:sldId id="415" r:id="rId3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B73621-3222-45CE-A446-830C9B8900C7}">
          <p14:sldIdLst>
            <p14:sldId id="256"/>
            <p14:sldId id="319"/>
          </p14:sldIdLst>
        </p14:section>
        <p14:section name="Introduction" id="{21294FF5-B7F7-4678-AEBF-D367FA56CE5C}">
          <p14:sldIdLst>
            <p14:sldId id="311"/>
            <p14:sldId id="412"/>
            <p14:sldId id="338"/>
          </p14:sldIdLst>
        </p14:section>
        <p14:section name="Projects" id="{8EA46426-F4E8-4701-B65C-0EC65A3DECEB}">
          <p14:sldIdLst>
            <p14:sldId id="420"/>
            <p14:sldId id="421"/>
            <p14:sldId id="422"/>
            <p14:sldId id="423"/>
            <p14:sldId id="424"/>
            <p14:sldId id="426"/>
            <p14:sldId id="425"/>
            <p14:sldId id="427"/>
            <p14:sldId id="428"/>
            <p14:sldId id="429"/>
            <p14:sldId id="430"/>
            <p14:sldId id="431"/>
            <p14:sldId id="432"/>
            <p14:sldId id="433"/>
            <p14:sldId id="418"/>
          </p14:sldIdLst>
        </p14:section>
        <p14:section name="Background" id="{7850355C-E205-44DA-A969-65E1368D2A10}">
          <p14:sldIdLst>
            <p14:sldId id="345"/>
            <p14:sldId id="343"/>
            <p14:sldId id="326"/>
            <p14:sldId id="259"/>
            <p14:sldId id="306"/>
            <p14:sldId id="308"/>
            <p14:sldId id="305"/>
            <p14:sldId id="304"/>
            <p14:sldId id="321"/>
            <p14:sldId id="344"/>
            <p14:sldId id="323"/>
            <p14:sldId id="341"/>
            <p14:sldId id="342"/>
            <p14:sldId id="4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d" initials="T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233F2C-56FE-42B4-8FBD-B4AE61C4779C}" v="4" dt="2023-07-27T06:21:18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3" autoAdjust="0"/>
    <p:restoredTop sz="94660"/>
  </p:normalViewPr>
  <p:slideViewPr>
    <p:cSldViewPr>
      <p:cViewPr varScale="1">
        <p:scale>
          <a:sx n="160" d="100"/>
          <a:sy n="160" d="100"/>
        </p:scale>
        <p:origin x="642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413E3-346A-4CDF-B674-BA1E32DEE61F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5A6A1-2D7F-4374-938F-A6154183C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19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Fid\Documents\Client\CI\Dropbox\FiddRittShare\abstract\C71V5965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7731" r="3" b="7731"/>
          <a:stretch/>
        </p:blipFill>
        <p:spPr bwMode="auto">
          <a:xfrm>
            <a:off x="-54460" y="-49686"/>
            <a:ext cx="9274660" cy="521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9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5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3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9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2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22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1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0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2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6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id\Documents\Client\CI\Dropbox\FiddRittShare\abstract\C71V5965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7731" r="3" b="7731"/>
          <a:stretch/>
        </p:blipFill>
        <p:spPr bwMode="auto">
          <a:xfrm>
            <a:off x="-54460" y="-49686"/>
            <a:ext cx="9274660" cy="521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54459" y="-49686"/>
            <a:ext cx="9274660" cy="5216996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DEFCA-CF03-4F6C-8113-558FC0BF65D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EFB5E-2FC8-44B3-8EF0-3EA045121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2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entity.biz/download" TargetMode="External"/><Relationship Id="rId2" Type="http://schemas.openxmlformats.org/officeDocument/2006/relationships/hyperlink" Target="http://ventanasystems.com/conferenc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1219"/>
            <a:ext cx="7772400" cy="196453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Entity-based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 Dynamics modelling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 &amp; Model Reuse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257800" y="4476750"/>
            <a:ext cx="3733800" cy="51435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6C31"/>
                </a:solidFill>
              </a:rPr>
              <a:t>#ISDC 2024</a:t>
            </a:r>
          </a:p>
        </p:txBody>
      </p:sp>
      <p:pic>
        <p:nvPicPr>
          <p:cNvPr id="1026" name="Picture 2" descr="C:\Users\Fid\Documents\_Vensim\SD society\Ventity logo 4.e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-221876"/>
            <a:ext cx="5410200" cy="275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96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D4B2F-8F9C-206A-682A-050FD9B3B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2 - Reuse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817D8-B70A-2221-2654-00E8E25C8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00151"/>
            <a:ext cx="8229600" cy="3394472"/>
          </a:xfrm>
        </p:spPr>
        <p:txBody>
          <a:bodyPr>
            <a:normAutofit/>
          </a:bodyPr>
          <a:lstStyle/>
          <a:p>
            <a:r>
              <a:rPr lang="en-US" dirty="0"/>
              <a:t>Create a new model</a:t>
            </a:r>
          </a:p>
          <a:p>
            <a:r>
              <a:rPr lang="en-US" dirty="0"/>
              <a:t>Import the Task entity from Project 1</a:t>
            </a:r>
          </a:p>
          <a:p>
            <a:endParaRPr lang="en-US" dirty="0"/>
          </a:p>
          <a:p>
            <a:r>
              <a:rPr lang="en-US" dirty="0"/>
              <a:t>Create a new Dependency entity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AF4E60-D2F4-2C14-27A2-530050A3E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1733550"/>
            <a:ext cx="1876425" cy="60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AA8109-7227-706F-1294-DE704E2DA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3105150"/>
            <a:ext cx="288607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56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9177-10C7-13DA-9538-CDF8360F9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Architecture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376D52D-B3CA-23B9-4B8B-162274A31910}"/>
              </a:ext>
            </a:extLst>
          </p:cNvPr>
          <p:cNvSpPr/>
          <p:nvPr/>
        </p:nvSpPr>
        <p:spPr>
          <a:xfrm>
            <a:off x="457200" y="1972235"/>
            <a:ext cx="2209800" cy="1524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Task </a:t>
            </a:r>
          </a:p>
          <a:p>
            <a:pPr algn="ctr"/>
            <a:r>
              <a:rPr lang="en-US" dirty="0"/>
              <a:t>“Design”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F9D9A14-A492-9BB7-155D-A5AF07B256FC}"/>
              </a:ext>
            </a:extLst>
          </p:cNvPr>
          <p:cNvSpPr/>
          <p:nvPr/>
        </p:nvSpPr>
        <p:spPr>
          <a:xfrm>
            <a:off x="6324600" y="1980079"/>
            <a:ext cx="2209800" cy="1524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Task</a:t>
            </a:r>
          </a:p>
          <a:p>
            <a:pPr algn="ctr"/>
            <a:r>
              <a:rPr lang="en-US" dirty="0"/>
              <a:t>“Build”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731F013-2B0D-3C1D-A6DA-E8D48C320A15}"/>
              </a:ext>
            </a:extLst>
          </p:cNvPr>
          <p:cNvSpPr/>
          <p:nvPr/>
        </p:nvSpPr>
        <p:spPr>
          <a:xfrm>
            <a:off x="3311336" y="1980079"/>
            <a:ext cx="2444003" cy="1524000"/>
          </a:xfrm>
          <a:prstGeom prst="ellips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Dependency</a:t>
            </a:r>
          </a:p>
          <a:p>
            <a:pPr algn="ctr"/>
            <a:r>
              <a:rPr lang="en-US" dirty="0"/>
              <a:t>“Design-&gt;Build”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B9E0A3-27C4-8731-E7DF-8E01A9D067C3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2667000" y="2734235"/>
            <a:ext cx="644336" cy="7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BD6543-DF31-6FC0-57C8-28A07CA00954}"/>
              </a:ext>
            </a:extLst>
          </p:cNvPr>
          <p:cNvCxnSpPr>
            <a:cxnSpLocks/>
            <a:stCxn id="7" idx="6"/>
            <a:endCxn id="5" idx="2"/>
          </p:cNvCxnSpPr>
          <p:nvPr/>
        </p:nvCxnSpPr>
        <p:spPr>
          <a:xfrm>
            <a:off x="5755339" y="2742079"/>
            <a:ext cx="5692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7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4042C-7AD7-C0E0-0CC0-DF679A3D3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 – Add </a:t>
            </a:r>
            <a:r>
              <a:rPr lang="en-US" dirty="0" err="1"/>
              <a:t>Prereqs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85B3E-F14F-D7CD-D284-68D9212E6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Dependency </a:t>
            </a:r>
            <a:r>
              <a:rPr lang="en-US" dirty="0" err="1"/>
              <a:t>entitytype</a:t>
            </a:r>
            <a:r>
              <a:rPr lang="en-US" dirty="0"/>
              <a:t>, add 2 attributes and make them tasks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2B1B25-077E-6619-610A-616F22938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012" y="2447364"/>
            <a:ext cx="66579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542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450A7-1E70-FF09-CA36-7AFBE882B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 – Referencing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E0B86-D9D6-0058-8B51-9956D04DA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4953000" cy="33944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Open the inspector and switch to the Reference tab</a:t>
            </a:r>
          </a:p>
          <a:p>
            <a:r>
              <a:rPr lang="en-US" dirty="0"/>
              <a:t>Expand the </a:t>
            </a:r>
            <a:r>
              <a:rPr lang="en-US" dirty="0" err="1"/>
              <a:t>Prereq</a:t>
            </a:r>
            <a:r>
              <a:rPr lang="en-US" dirty="0"/>
              <a:t> Task reference, and drag Fraction Complete onto the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9182ED-514A-4593-C59A-16EFF7B3E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371" y="1625799"/>
            <a:ext cx="345757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46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0D38-7D87-6B58-A52C-323070278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2 - Lookup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DAF1F-E5BC-2068-D3FA-DF8F33A8C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Add a lookup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Write an equation</a:t>
            </a:r>
          </a:p>
          <a:p>
            <a:pPr marL="0" indent="0">
              <a:buNone/>
            </a:pPr>
            <a:r>
              <a:rPr lang="en-US" dirty="0"/>
              <a:t>Fraction of Work Doable = Fraction of Work Addressable from </a:t>
            </a:r>
            <a:r>
              <a:rPr lang="en-US" dirty="0" err="1"/>
              <a:t>Prereq</a:t>
            </a:r>
            <a:r>
              <a:rPr lang="en-US" dirty="0"/>
              <a:t> Availability(</a:t>
            </a:r>
            <a:r>
              <a:rPr lang="en-US" dirty="0" err="1"/>
              <a:t>Prereq</a:t>
            </a:r>
            <a:r>
              <a:rPr lang="en-US" dirty="0"/>
              <a:t> </a:t>
            </a:r>
            <a:r>
              <a:rPr lang="en-US" dirty="0" err="1"/>
              <a:t>Task.Fraction</a:t>
            </a:r>
            <a:r>
              <a:rPr lang="en-US" dirty="0"/>
              <a:t> Complete)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42B5CD-4C3C-1C4A-FE57-7461299C2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276350"/>
            <a:ext cx="3790950" cy="2276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EF5B56-17B9-CF43-A553-5702149DE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57350"/>
            <a:ext cx="2362200" cy="147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07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2A18A-7F08-4CAE-369F-BFFE6A96B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2 - Subcollection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035F3-B719-0AE5-2D0F-28E9BAD61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3403226" cy="33944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Add a new (sub)Collection to the Dependency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Add an aggregate Min(Fraction Doable)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328302-B923-4D49-97D5-C0E622B9A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063229"/>
            <a:ext cx="2438400" cy="1581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2196E4-E2DC-F077-3C0F-901609940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317322"/>
            <a:ext cx="1943100" cy="1057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6576CA-20B1-78E0-3AEC-783152AEB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426" y="2825949"/>
            <a:ext cx="531495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73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85D5-5D53-D1EC-ED57-5CBC79611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2 – Referencing the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23E85-6780-A7EB-84F1-A71B8FDE7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Return to the Task</a:t>
            </a:r>
          </a:p>
          <a:p>
            <a:r>
              <a:rPr lang="en-US" dirty="0"/>
              <a:t>Drag the aggregate from the Dependency collection inspector or diagram, onto the Task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F804EF-2C02-8ABD-968B-CE79FA18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907472"/>
            <a:ext cx="28194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19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2D2C7-B5D0-0AE0-B68E-D2543E08D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2 - Connecting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01419-C22E-45F6-4448-56DEEBC55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Delete the existing “Fraction Doable”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Replace it with </a:t>
            </a:r>
            <a:br>
              <a:rPr lang="en-US" dirty="0"/>
            </a:br>
            <a:r>
              <a:rPr lang="en-US" dirty="0"/>
              <a:t>the referenced </a:t>
            </a:r>
            <a:br>
              <a:rPr lang="en-US" dirty="0"/>
            </a:br>
            <a:r>
              <a:rPr lang="en-US" dirty="0"/>
              <a:t>aggregate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2E0D5-F52E-2D2F-BB93-BD93653A9A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516"/>
          <a:stretch/>
        </p:blipFill>
        <p:spPr>
          <a:xfrm>
            <a:off x="7086600" y="1063229"/>
            <a:ext cx="1981200" cy="1821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0C62AF-1323-913F-0B4E-017B0CB09128}"/>
              </a:ext>
            </a:extLst>
          </p:cNvPr>
          <p:cNvSpPr txBox="1"/>
          <p:nvPr/>
        </p:nvSpPr>
        <p:spPr>
          <a:xfrm>
            <a:off x="7315200" y="2434829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1C8748-3928-921B-A83D-0A6FF21E7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343150"/>
            <a:ext cx="326707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1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87BF7-6999-FC23-1441-85CA50CA9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2 – Completing the 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EB196-077D-70E8-261A-2B695B4DA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Point the reference to the </a:t>
            </a:r>
            <a:r>
              <a:rPr lang="en-US" dirty="0" err="1"/>
              <a:t>TaskID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Run – expecting a few warnings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F712A8-7089-3DD1-FB0B-401BFE45D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85950"/>
            <a:ext cx="835342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72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AAB00-187D-0145-ABD7-A366095DE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3 – Populate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3AD49-8F02-F72F-8DD7-1D0B4D8B5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a new </a:t>
            </a:r>
            <a:r>
              <a:rPr lang="en-US" dirty="0" err="1"/>
              <a:t>Builtin</a:t>
            </a:r>
            <a:r>
              <a:rPr lang="en-US" dirty="0"/>
              <a:t> data source</a:t>
            </a:r>
          </a:p>
          <a:p>
            <a:endParaRPr lang="en-US" dirty="0"/>
          </a:p>
          <a:p>
            <a:r>
              <a:rPr lang="en-US" dirty="0"/>
              <a:t>Add the Design &amp; Build tasks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 the Design-Build dependency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1AA524-DF07-3BD7-4E7E-B993C5DCB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475" y="1352550"/>
            <a:ext cx="2676525" cy="885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E75141-91CD-2EE7-9B63-F4B83B1B0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910729"/>
            <a:ext cx="6334125" cy="9429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BAE844-23E0-06F3-AA73-293813073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4324350"/>
            <a:ext cx="64960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3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Download the course material folder and unzip to a convenient location</a:t>
            </a:r>
          </a:p>
          <a:p>
            <a:pPr lvl="1"/>
            <a:r>
              <a:rPr lang="en-US" dirty="0"/>
              <a:t>Source: </a:t>
            </a:r>
            <a:r>
              <a:rPr lang="en-US" dirty="0">
                <a:hlinkClick r:id="rId2"/>
              </a:rPr>
              <a:t>http://vensim.com/conference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Choose a location you control, i.e. not locked by your operating system</a:t>
            </a:r>
          </a:p>
          <a:p>
            <a:endParaRPr lang="en-US" dirty="0"/>
          </a:p>
          <a:p>
            <a:r>
              <a:rPr lang="en-US" dirty="0"/>
              <a:t>Install Ventity 5 from </a:t>
            </a:r>
            <a:r>
              <a:rPr lang="en-US" dirty="0">
                <a:hlinkClick r:id="rId3"/>
              </a:rPr>
              <a:t>http://Ventity.biz/download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Licenses are unlocked through the end of August using </a:t>
            </a:r>
            <a:r>
              <a:rPr lang="en-US" dirty="0">
                <a:solidFill>
                  <a:srgbClr val="FF0000"/>
                </a:solidFill>
              </a:rPr>
              <a:t>Bergen2024</a:t>
            </a:r>
            <a:r>
              <a:rPr lang="en-US" dirty="0"/>
              <a:t> as the license key</a:t>
            </a:r>
          </a:p>
          <a:p>
            <a:pPr lvl="1"/>
            <a:r>
              <a:rPr lang="en-US" dirty="0"/>
              <a:t>If you have an existing 4.5 or later, that should be fine too</a:t>
            </a:r>
          </a:p>
        </p:txBody>
      </p:sp>
    </p:spTree>
    <p:extLst>
      <p:ext uri="{BB962C8B-B14F-4D97-AF65-F5344CB8AC3E}">
        <p14:creationId xmlns:p14="http://schemas.microsoft.com/office/powerpoint/2010/main" val="1825456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1E6B3-842B-73FC-2A0F-61CBA8824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21 – Greater Realism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E9B5E-E0AA-3D05-0225-104FA1BBB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Take a look around</a:t>
            </a:r>
          </a:p>
          <a:p>
            <a:pPr lvl="1"/>
            <a:r>
              <a:rPr lang="en-US" dirty="0"/>
              <a:t>Collections</a:t>
            </a:r>
          </a:p>
          <a:p>
            <a:pPr lvl="1"/>
            <a:r>
              <a:rPr lang="en-US" dirty="0"/>
              <a:t>References</a:t>
            </a:r>
          </a:p>
          <a:p>
            <a:pPr lvl="1"/>
            <a:r>
              <a:rPr lang="en-US" dirty="0"/>
              <a:t>Model Map</a:t>
            </a:r>
          </a:p>
          <a:p>
            <a:r>
              <a:rPr lang="en-US" dirty="0"/>
              <a:t>Modify the model</a:t>
            </a:r>
          </a:p>
          <a:p>
            <a:pPr lvl="1"/>
            <a:r>
              <a:rPr lang="en-US" dirty="0"/>
              <a:t>Modifying data</a:t>
            </a:r>
          </a:p>
          <a:p>
            <a:pPr lvl="2"/>
            <a:r>
              <a:rPr lang="en-US" dirty="0"/>
              <a:t>Split</a:t>
            </a:r>
          </a:p>
          <a:p>
            <a:pPr lvl="2"/>
            <a:r>
              <a:rPr lang="en-US" dirty="0"/>
              <a:t>Add</a:t>
            </a:r>
          </a:p>
          <a:p>
            <a:pPr lvl="1"/>
            <a:r>
              <a:rPr lang="en-US" dirty="0"/>
              <a:t>Data sets</a:t>
            </a:r>
          </a:p>
        </p:txBody>
      </p:sp>
    </p:spTree>
    <p:extLst>
      <p:ext uri="{BB962C8B-B14F-4D97-AF65-F5344CB8AC3E}">
        <p14:creationId xmlns:p14="http://schemas.microsoft.com/office/powerpoint/2010/main" val="2815544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9B826-813B-4CE5-BA4E-C8167C01B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4F7560-1976-479B-8AC4-0A2207BF7D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15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E3783-0307-410A-AB2D-E0A282638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01996"/>
            <a:ext cx="8915400" cy="3408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Our mission: Make good decisions by integrating all available information in models that are robust, transparent, and fast.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0CC1F02-2419-4D83-9C0C-F0F7BC3A4C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2996257" cy="160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0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Dynamic Data Science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23950"/>
            <a:ext cx="9144001" cy="397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950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727971"/>
          </a:xfrm>
        </p:spPr>
        <p:txBody>
          <a:bodyPr>
            <a:normAutofit/>
          </a:bodyPr>
          <a:lstStyle/>
          <a:p>
            <a:r>
              <a:rPr lang="en-US" sz="3200" dirty="0"/>
              <a:t>VENTITY helps teams collaborate to build complex models with </a:t>
            </a:r>
            <a:r>
              <a:rPr lang="en-US" sz="3200"/>
              <a:t>model-data separation, modularity</a:t>
            </a:r>
            <a:r>
              <a:rPr lang="en-US" sz="3200" dirty="0"/>
              <a:t>, dynamic creation of structure, sparse matrix relationships and intelligent agents</a:t>
            </a:r>
            <a:br>
              <a:rPr lang="en-US" sz="3200" dirty="0"/>
            </a:br>
            <a:r>
              <a:rPr lang="en-US" sz="3200" dirty="0"/>
              <a:t>… and it’s easy to use.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The approach lets you work on real problems, with real data, at a natural level of detail</a:t>
            </a:r>
          </a:p>
        </p:txBody>
      </p:sp>
    </p:spTree>
    <p:extLst>
      <p:ext uri="{BB962C8B-B14F-4D97-AF65-F5344CB8AC3E}">
        <p14:creationId xmlns:p14="http://schemas.microsoft.com/office/powerpoint/2010/main" val="394731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problems are ubiquitous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Competitive dynamics, with new firms or products introduced midway through a simulation</a:t>
            </a:r>
          </a:p>
          <a:p>
            <a:r>
              <a:rPr lang="en-US" sz="2400" dirty="0"/>
              <a:t>Payer/provider ecosystem, with patient migration and churn</a:t>
            </a:r>
          </a:p>
          <a:p>
            <a:r>
              <a:rPr lang="en-US" sz="2400" dirty="0"/>
              <a:t>Doctor and patient behavior, with influence propagating on social networks or spatial grids</a:t>
            </a:r>
          </a:p>
          <a:p>
            <a:r>
              <a:rPr lang="en-US" sz="2400" dirty="0"/>
              <a:t>Project model, with task prerequisite matrix loaded from data</a:t>
            </a:r>
          </a:p>
          <a:p>
            <a:r>
              <a:rPr lang="en-US" sz="2400" dirty="0"/>
              <a:t>Supply chain with arbitrary organization</a:t>
            </a:r>
          </a:p>
          <a:p>
            <a:r>
              <a:rPr lang="en-US" sz="2400" dirty="0"/>
              <a:t>Climate integrated assessment with physical and economic sectors delegated to different teams</a:t>
            </a:r>
          </a:p>
        </p:txBody>
      </p:sp>
    </p:spTree>
    <p:extLst>
      <p:ext uri="{BB962C8B-B14F-4D97-AF65-F5344CB8AC3E}">
        <p14:creationId xmlns:p14="http://schemas.microsoft.com/office/powerpoint/2010/main" val="1835199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4582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Flexible aggregation options are needed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Some problems </a:t>
            </a:r>
            <a:r>
              <a:rPr lang="en-US" i="1" dirty="0"/>
              <a:t>require</a:t>
            </a:r>
            <a:r>
              <a:rPr lang="en-US" dirty="0"/>
              <a:t> detail (can’t aggregate in principle)</a:t>
            </a:r>
          </a:p>
          <a:p>
            <a:r>
              <a:rPr lang="en-US" dirty="0"/>
              <a:t>…But data availability may limit what is practical</a:t>
            </a:r>
          </a:p>
          <a:p>
            <a:r>
              <a:rPr lang="en-US" dirty="0"/>
              <a:t>Too many dimensions make it hard to draw a stock-flow diagram </a:t>
            </a:r>
          </a:p>
          <a:p>
            <a:r>
              <a:rPr lang="en-US" dirty="0"/>
              <a:t>Sometimes detail is easier (hard to decide a priori what aggregation is appropriate)</a:t>
            </a:r>
          </a:p>
          <a:p>
            <a:r>
              <a:rPr lang="en-US" dirty="0"/>
              <a:t>Exploit Big Data and individual event statistics</a:t>
            </a:r>
          </a:p>
          <a:p>
            <a:r>
              <a:rPr lang="en-US" dirty="0"/>
              <a:t>Show decision makers the granularity they live with (firms, brands, segments, regions, 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49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/>
              <a:t>What do we need for productivity?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3394472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Model-data separation, so model can be more generic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Modularity:</a:t>
            </a:r>
          </a:p>
          <a:p>
            <a:pPr lvl="1"/>
            <a:r>
              <a:rPr lang="en-US" sz="1600" dirty="0">
                <a:solidFill>
                  <a:schemeClr val="accent2"/>
                </a:solidFill>
              </a:rPr>
              <a:t>Component reuse</a:t>
            </a:r>
          </a:p>
          <a:p>
            <a:pPr lvl="1"/>
            <a:r>
              <a:rPr lang="en-US" sz="1600" dirty="0">
                <a:solidFill>
                  <a:schemeClr val="accent2"/>
                </a:solidFill>
              </a:rPr>
              <a:t>Parallel development distributed among team members</a:t>
            </a:r>
          </a:p>
          <a:p>
            <a:pPr lvl="1"/>
            <a:r>
              <a:rPr lang="en-US" sz="1600" dirty="0"/>
              <a:t>Standalone calibration of </a:t>
            </a:r>
            <a:r>
              <a:rPr lang="en-US" sz="1600" dirty="0" err="1"/>
              <a:t>submodels</a:t>
            </a:r>
            <a:endParaRPr lang="en-US" sz="1600" dirty="0"/>
          </a:p>
          <a:p>
            <a:r>
              <a:rPr lang="en-US" sz="1800" dirty="0"/>
              <a:t>Sparse representation (not all drugs need to serve all indications)</a:t>
            </a:r>
          </a:p>
          <a:p>
            <a:r>
              <a:rPr lang="en-US" sz="1800" dirty="0"/>
              <a:t>Structure change (addition of new brands)</a:t>
            </a:r>
          </a:p>
          <a:p>
            <a:r>
              <a:rPr lang="en-US" sz="1800" dirty="0"/>
              <a:t>Easy data import, preprocessing and comparison with model output</a:t>
            </a:r>
          </a:p>
          <a:p>
            <a:r>
              <a:rPr lang="en-US" sz="1800" dirty="0"/>
              <a:t>Fast, robust simulation engine</a:t>
            </a:r>
          </a:p>
          <a:p>
            <a:r>
              <a:rPr lang="en-US" sz="1800" dirty="0"/>
              <a:t>Calibration optimization</a:t>
            </a:r>
          </a:p>
          <a:p>
            <a:r>
              <a:rPr lang="en-US" sz="1800" dirty="0"/>
              <a:t>Attractive diagrams, output and user controls</a:t>
            </a:r>
          </a:p>
          <a:p>
            <a:r>
              <a:rPr lang="en-US" sz="1800" dirty="0"/>
              <a:t>Calendar time instead of abstract months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Good run management &amp; archiving</a:t>
            </a:r>
          </a:p>
        </p:txBody>
      </p:sp>
    </p:spTree>
    <p:extLst>
      <p:ext uri="{BB962C8B-B14F-4D97-AF65-F5344CB8AC3E}">
        <p14:creationId xmlns:p14="http://schemas.microsoft.com/office/powerpoint/2010/main" val="33799292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Ventity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/>
              <a:t>Entitytype</a:t>
            </a:r>
            <a:r>
              <a:rPr lang="en-US" b="1" dirty="0"/>
              <a:t>/Entity </a:t>
            </a:r>
            <a:r>
              <a:rPr lang="en-US" dirty="0"/>
              <a:t>– related structure sharing the same level of detail, like a class and instance in OOP, may represent a sector or agent</a:t>
            </a:r>
          </a:p>
          <a:p>
            <a:r>
              <a:rPr lang="en-US" b="1" dirty="0"/>
              <a:t>Attribute</a:t>
            </a:r>
            <a:r>
              <a:rPr lang="en-US" dirty="0"/>
              <a:t> – a text tag that may contain a reference, or just categorical data</a:t>
            </a:r>
          </a:p>
          <a:p>
            <a:r>
              <a:rPr lang="en-US" b="1" dirty="0"/>
              <a:t>Reference</a:t>
            </a:r>
            <a:r>
              <a:rPr lang="en-US" dirty="0"/>
              <a:t> – a pointer to another entity</a:t>
            </a:r>
          </a:p>
          <a:p>
            <a:r>
              <a:rPr lang="en-US" b="1" dirty="0"/>
              <a:t>Collection/Subcollection </a:t>
            </a:r>
            <a:r>
              <a:rPr lang="en-US" dirty="0"/>
              <a:t>– a set or subset of entities of a given type</a:t>
            </a:r>
          </a:p>
          <a:p>
            <a:r>
              <a:rPr lang="en-US" b="1" dirty="0"/>
              <a:t>Action</a:t>
            </a:r>
            <a:r>
              <a:rPr lang="en-US" dirty="0"/>
              <a:t> – a discrete event between time steps that changes system structure or state</a:t>
            </a:r>
          </a:p>
        </p:txBody>
      </p:sp>
    </p:spTree>
    <p:extLst>
      <p:ext uri="{BB962C8B-B14F-4D97-AF65-F5344CB8AC3E}">
        <p14:creationId xmlns:p14="http://schemas.microsoft.com/office/powerpoint/2010/main" val="36120258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9466F-9A47-4003-B4B4-0B847F855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Ventity + GIS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B44DA-B9A8-44AA-BC41-4B4C0242F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Ventity’s</a:t>
            </a:r>
            <a:r>
              <a:rPr lang="en-US" dirty="0"/>
              <a:t> data model is a natural fit for relational data, including shapefile attribute tables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722677-F263-4AC6-B607-D02F5BB563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75456"/>
              </p:ext>
            </p:extLst>
          </p:nvPr>
        </p:nvGraphicFramePr>
        <p:xfrm>
          <a:off x="304800" y="3116343"/>
          <a:ext cx="1828800" cy="1097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17381196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25448374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214156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395129562"/>
                    </a:ext>
                  </a:extLst>
                </a:gridCol>
              </a:tblGrid>
              <a:tr h="22690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579044"/>
                  </a:ext>
                </a:extLst>
              </a:tr>
              <a:tr h="22690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161476"/>
                  </a:ext>
                </a:extLst>
              </a:tr>
              <a:tr h="22690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67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619B638-32C8-4D64-94EE-DEB0B71ABAA1}"/>
              </a:ext>
            </a:extLst>
          </p:cNvPr>
          <p:cNvSpPr txBox="1"/>
          <p:nvPr/>
        </p:nvSpPr>
        <p:spPr>
          <a:xfrm>
            <a:off x="228600" y="2759916"/>
            <a:ext cx="258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Shapefile attributes (.</a:t>
            </a:r>
            <a:r>
              <a:rPr lang="en-US" dirty="0" err="1"/>
              <a:t>dbf</a:t>
            </a:r>
            <a:r>
              <a:rPr lang="en-US" dirty="0"/>
              <a:t>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E569C3-9301-49C8-8805-6D5EAABEAFF6}"/>
              </a:ext>
            </a:extLst>
          </p:cNvPr>
          <p:cNvSpPr/>
          <p:nvPr/>
        </p:nvSpPr>
        <p:spPr>
          <a:xfrm>
            <a:off x="3429000" y="2419349"/>
            <a:ext cx="5334000" cy="2426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Ventity Model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DE3ED5-AD65-40B1-AA19-E41DD151B976}"/>
              </a:ext>
            </a:extLst>
          </p:cNvPr>
          <p:cNvSpPr/>
          <p:nvPr/>
        </p:nvSpPr>
        <p:spPr>
          <a:xfrm>
            <a:off x="3810000" y="3257550"/>
            <a:ext cx="533400" cy="533400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945E694-21B5-4230-A263-6EC118BBE278}"/>
              </a:ext>
            </a:extLst>
          </p:cNvPr>
          <p:cNvSpPr/>
          <p:nvPr/>
        </p:nvSpPr>
        <p:spPr>
          <a:xfrm>
            <a:off x="4161503" y="3541514"/>
            <a:ext cx="533400" cy="533400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4FF6147-FEEA-40DA-920D-B8DF91900FC7}"/>
              </a:ext>
            </a:extLst>
          </p:cNvPr>
          <p:cNvSpPr/>
          <p:nvPr/>
        </p:nvSpPr>
        <p:spPr>
          <a:xfrm>
            <a:off x="4252452" y="3187681"/>
            <a:ext cx="533400" cy="533400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DD840F-7758-495C-A6F8-BC56782FCAFC}"/>
              </a:ext>
            </a:extLst>
          </p:cNvPr>
          <p:cNvSpPr/>
          <p:nvPr/>
        </p:nvSpPr>
        <p:spPr>
          <a:xfrm>
            <a:off x="3962400" y="3409950"/>
            <a:ext cx="533400" cy="533400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898097-2A2B-4445-8C7A-5857EAC39553}"/>
              </a:ext>
            </a:extLst>
          </p:cNvPr>
          <p:cNvSpPr/>
          <p:nvPr/>
        </p:nvSpPr>
        <p:spPr>
          <a:xfrm>
            <a:off x="4627306" y="3464963"/>
            <a:ext cx="533400" cy="533400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344373E-0135-43B3-98D2-66898F39FCB8}"/>
              </a:ext>
            </a:extLst>
          </p:cNvPr>
          <p:cNvSpPr/>
          <p:nvPr/>
        </p:nvSpPr>
        <p:spPr>
          <a:xfrm>
            <a:off x="3962400" y="3847418"/>
            <a:ext cx="533400" cy="533400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A07394-2769-4D8C-B11D-9110E2D9A6E1}"/>
              </a:ext>
            </a:extLst>
          </p:cNvPr>
          <p:cNvSpPr txBox="1"/>
          <p:nvPr/>
        </p:nvSpPr>
        <p:spPr>
          <a:xfrm>
            <a:off x="3935729" y="2813690"/>
            <a:ext cx="94291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Entities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1C0E5C-008B-43F5-9A1D-6793FC99D7BB}"/>
              </a:ext>
            </a:extLst>
          </p:cNvPr>
          <p:cNvCxnSpPr/>
          <p:nvPr/>
        </p:nvCxnSpPr>
        <p:spPr>
          <a:xfrm flipV="1">
            <a:off x="2133600" y="3664983"/>
            <a:ext cx="1600200" cy="1166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FA786F-187A-4FCA-AD2D-38307A91D09B}"/>
              </a:ext>
            </a:extLst>
          </p:cNvPr>
          <p:cNvSpPr txBox="1"/>
          <p:nvPr/>
        </p:nvSpPr>
        <p:spPr>
          <a:xfrm>
            <a:off x="2369958" y="3312794"/>
            <a:ext cx="964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Initialize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F59655-AAA9-48E9-B795-5A93DEC015AC}"/>
              </a:ext>
            </a:extLst>
          </p:cNvPr>
          <p:cNvCxnSpPr/>
          <p:nvPr/>
        </p:nvCxnSpPr>
        <p:spPr>
          <a:xfrm flipV="1">
            <a:off x="5257800" y="3733132"/>
            <a:ext cx="1600200" cy="1166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63D9543-9740-4181-8F42-CF38BA64A407}"/>
              </a:ext>
            </a:extLst>
          </p:cNvPr>
          <p:cNvSpPr txBox="1"/>
          <p:nvPr/>
        </p:nvSpPr>
        <p:spPr>
          <a:xfrm>
            <a:off x="5257800" y="3380943"/>
            <a:ext cx="100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7E7C9E-C0AC-4B02-9B5A-513E7DAEC8D1}"/>
              </a:ext>
            </a:extLst>
          </p:cNvPr>
          <p:cNvSpPr txBox="1"/>
          <p:nvPr/>
        </p:nvSpPr>
        <p:spPr>
          <a:xfrm>
            <a:off x="5729148" y="3750634"/>
            <a:ext cx="998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Visualize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2A34625-FF4A-4C7F-BC10-20474C9AA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070" y="3626001"/>
            <a:ext cx="1760266" cy="92694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19E5E1-E2B1-4E32-BABC-6AE0A3F657D0}"/>
              </a:ext>
            </a:extLst>
          </p:cNvPr>
          <p:cNvSpPr txBox="1"/>
          <p:nvPr/>
        </p:nvSpPr>
        <p:spPr>
          <a:xfrm>
            <a:off x="228600" y="4259818"/>
            <a:ext cx="229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Points, polygons (.</a:t>
            </a:r>
            <a:r>
              <a:rPr lang="en-US" dirty="0" err="1"/>
              <a:t>shp</a:t>
            </a:r>
            <a:r>
              <a:rPr lang="en-US" dirty="0"/>
              <a:t>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AA3478B-1784-4CBA-9F11-CF505338F5E6}"/>
              </a:ext>
            </a:extLst>
          </p:cNvPr>
          <p:cNvCxnSpPr>
            <a:cxnSpLocks/>
          </p:cNvCxnSpPr>
          <p:nvPr/>
        </p:nvCxnSpPr>
        <p:spPr>
          <a:xfrm flipV="1">
            <a:off x="2459294" y="4427013"/>
            <a:ext cx="4396776" cy="2057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D7BBE2ED-971D-4FEE-B5D4-4E988ABA3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596835"/>
            <a:ext cx="1062349" cy="968774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E07BE23-493E-4818-B08D-0340DD53E9FF}"/>
              </a:ext>
            </a:extLst>
          </p:cNvPr>
          <p:cNvCxnSpPr>
            <a:cxnSpLocks/>
          </p:cNvCxnSpPr>
          <p:nvPr/>
        </p:nvCxnSpPr>
        <p:spPr>
          <a:xfrm flipV="1">
            <a:off x="6320149" y="3398284"/>
            <a:ext cx="537851" cy="392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0A5BAF8-8CB5-4905-808B-3EF840EB8055}"/>
              </a:ext>
            </a:extLst>
          </p:cNvPr>
          <p:cNvCxnSpPr>
            <a:cxnSpLocks/>
          </p:cNvCxnSpPr>
          <p:nvPr/>
        </p:nvCxnSpPr>
        <p:spPr>
          <a:xfrm>
            <a:off x="6352685" y="3392449"/>
            <a:ext cx="0" cy="350646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626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/>
          <a:lstStyle/>
          <a:p>
            <a:r>
              <a:rPr lang="en-US" dirty="0"/>
              <a:t>Mechanics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Environment</a:t>
            </a:r>
          </a:p>
          <a:p>
            <a:r>
              <a:rPr lang="en-US" dirty="0"/>
              <a:t>Diagramming</a:t>
            </a:r>
          </a:p>
          <a:p>
            <a:r>
              <a:rPr lang="en-US" dirty="0"/>
              <a:t>Equations</a:t>
            </a:r>
          </a:p>
          <a:p>
            <a:r>
              <a:rPr lang="en-US" dirty="0"/>
              <a:t>Units</a:t>
            </a:r>
          </a:p>
          <a:p>
            <a:r>
              <a:rPr lang="en-US" dirty="0"/>
              <a:t>Run control</a:t>
            </a:r>
          </a:p>
          <a:p>
            <a:r>
              <a:rPr lang="en-US" dirty="0"/>
              <a:t>Run naming</a:t>
            </a:r>
          </a:p>
          <a:p>
            <a:r>
              <a:rPr lang="en-US" dirty="0"/>
              <a:t>Entity initialization data</a:t>
            </a:r>
          </a:p>
          <a:p>
            <a:r>
              <a:rPr lang="en-US" dirty="0"/>
              <a:t>Charts/tables</a:t>
            </a:r>
          </a:p>
          <a:p>
            <a:r>
              <a:rPr lang="en-US" dirty="0"/>
              <a:t>Slider controls</a:t>
            </a:r>
          </a:p>
          <a:p>
            <a:r>
              <a:rPr lang="en-US" dirty="0"/>
              <a:t>Entity picker</a:t>
            </a:r>
          </a:p>
          <a:p>
            <a:r>
              <a:rPr lang="en-US" dirty="0"/>
              <a:t>Entity imports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/>
          <a:lstStyle/>
          <a:p>
            <a:r>
              <a:rPr lang="en-US" dirty="0"/>
              <a:t>Modeling Concepts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Model-data separation</a:t>
            </a:r>
          </a:p>
          <a:p>
            <a:r>
              <a:rPr lang="en-US" dirty="0"/>
              <a:t>Entities</a:t>
            </a:r>
          </a:p>
          <a:p>
            <a:r>
              <a:rPr lang="en-US" dirty="0"/>
              <a:t>Attributes</a:t>
            </a:r>
          </a:p>
          <a:p>
            <a:r>
              <a:rPr lang="en-US" dirty="0"/>
              <a:t>References</a:t>
            </a:r>
          </a:p>
          <a:p>
            <a:r>
              <a:rPr lang="en-US" dirty="0"/>
              <a:t>Collections &amp; aggregates</a:t>
            </a:r>
          </a:p>
          <a:p>
            <a:r>
              <a:rPr lang="en-US" dirty="0"/>
              <a:t>Actions &amp; triggers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803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FA915-688B-4534-A6B8-B6462D062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to choose?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17DC40F-F797-4F1F-B92B-30ED09C3CD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69755"/>
              </p:ext>
            </p:extLst>
          </p:nvPr>
        </p:nvGraphicFramePr>
        <p:xfrm>
          <a:off x="457200" y="1200150"/>
          <a:ext cx="8229600" cy="3322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143473840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497204381"/>
                    </a:ext>
                  </a:extLst>
                </a:gridCol>
              </a:tblGrid>
              <a:tr h="2133600">
                <a:tc>
                  <a:txBody>
                    <a:bodyPr/>
                    <a:lstStyle/>
                    <a:p>
                      <a:r>
                        <a:rPr lang="en-US" b="1" dirty="0" err="1"/>
                        <a:t>Vensim</a:t>
                      </a:r>
                      <a:r>
                        <a:rPr lang="en-US" b="1" dirty="0"/>
                        <a:t> if you need:</a:t>
                      </a:r>
                    </a:p>
                    <a:p>
                      <a:r>
                        <a:rPr lang="en-US" b="1" dirty="0"/>
                        <a:t>Interface running in browser client</a:t>
                      </a:r>
                    </a:p>
                    <a:p>
                      <a:r>
                        <a:rPr lang="en-US" b="1" dirty="0"/>
                        <a:t>MCMC</a:t>
                      </a:r>
                    </a:p>
                    <a:p>
                      <a:r>
                        <a:rPr lang="en-US" b="1" dirty="0"/>
                        <a:t>Command scripts</a:t>
                      </a:r>
                    </a:p>
                    <a:p>
                      <a:r>
                        <a:rPr lang="en-US" b="1" dirty="0"/>
                        <a:t>Matrix data</a:t>
                      </a:r>
                    </a:p>
                    <a:p>
                      <a:r>
                        <a:rPr lang="en-US" b="1" dirty="0"/>
                        <a:t>ODBC</a:t>
                      </a:r>
                    </a:p>
                    <a:p>
                      <a:r>
                        <a:rPr lang="en-US" b="1" dirty="0"/>
                        <a:t>RK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/>
                        <a:t>Ventity</a:t>
                      </a:r>
                      <a:r>
                        <a:rPr lang="en-US" b="1" dirty="0"/>
                        <a:t> if you need:</a:t>
                      </a:r>
                    </a:p>
                    <a:p>
                      <a:r>
                        <a:rPr lang="en-US" b="1" dirty="0"/>
                        <a:t>Dynamic structure</a:t>
                      </a:r>
                    </a:p>
                    <a:p>
                      <a:r>
                        <a:rPr lang="en-US" b="1" dirty="0"/>
                        <a:t>Networks</a:t>
                      </a:r>
                    </a:p>
                    <a:p>
                      <a:r>
                        <a:rPr lang="en-US" b="1" dirty="0"/>
                        <a:t>Ad hoc data</a:t>
                      </a:r>
                    </a:p>
                    <a:p>
                      <a:r>
                        <a:rPr lang="en-US" b="1" dirty="0"/>
                        <a:t>GIS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801163"/>
                  </a:ext>
                </a:extLst>
              </a:tr>
              <a:tr h="882162">
                <a:tc gridSpan="2">
                  <a:txBody>
                    <a:bodyPr/>
                    <a:lstStyle/>
                    <a:p>
                      <a:r>
                        <a:rPr lang="en-US" b="1" dirty="0"/>
                        <a:t>If you don’t need one of the central features available on one platform, it’s largely a matter of taste.</a:t>
                      </a:r>
                    </a:p>
                    <a:p>
                      <a:endParaRPr lang="en-US" b="1" dirty="0"/>
                    </a:p>
                    <a:p>
                      <a:r>
                        <a:rPr lang="en-US" b="1" dirty="0"/>
                        <a:t>If you’re unsure, it’s easier to port </a:t>
                      </a:r>
                      <a:r>
                        <a:rPr lang="en-US" b="1" dirty="0" err="1"/>
                        <a:t>Vensim</a:t>
                      </a:r>
                      <a:r>
                        <a:rPr lang="en-US" b="1" dirty="0"/>
                        <a:t> to </a:t>
                      </a:r>
                      <a:r>
                        <a:rPr lang="en-US" b="1" dirty="0" err="1"/>
                        <a:t>Ventity</a:t>
                      </a:r>
                      <a:r>
                        <a:rPr lang="en-US" b="1" dirty="0"/>
                        <a:t>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641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2311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D8D4D-DE7A-425B-8323-37BFC06D5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5250"/>
            <a:ext cx="8229600" cy="857250"/>
          </a:xfrm>
        </p:spPr>
        <p:txBody>
          <a:bodyPr/>
          <a:lstStyle/>
          <a:p>
            <a:r>
              <a:rPr lang="en-US" dirty="0" err="1"/>
              <a:t>Vensim</a:t>
            </a:r>
            <a:r>
              <a:rPr lang="en-US" dirty="0"/>
              <a:t> vs. </a:t>
            </a:r>
            <a:r>
              <a:rPr lang="en-US" dirty="0" err="1"/>
              <a:t>Ventity</a:t>
            </a:r>
            <a:r>
              <a:rPr lang="en-US" dirty="0"/>
              <a:t> - Representation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B58819C-0DEA-4B32-9E8E-EC715F640B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762276"/>
              </p:ext>
            </p:extLst>
          </p:nvPr>
        </p:nvGraphicFramePr>
        <p:xfrm>
          <a:off x="457200" y="1047750"/>
          <a:ext cx="8229600" cy="3632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16488353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64886787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8837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Vensim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Ventity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57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Equation Editing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Menu Driven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Predictive Typing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7441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Diagramming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Freeform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Constrained, Style sheets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746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Source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Improving with new diagram stability and modularity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Inherently friendlier due to modular entity structure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533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Many complex paths, ODBC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 few simple paths, internal &amp; Excel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72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GIS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Kludgy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Builtin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8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Sparse Matrices &amp;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Doable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Builtin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479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Dynamic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923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Subscripts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Entity Collections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93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5021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D8D4D-DE7A-425B-8323-37BFC06D5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5250"/>
            <a:ext cx="8229600" cy="857250"/>
          </a:xfrm>
        </p:spPr>
        <p:txBody>
          <a:bodyPr/>
          <a:lstStyle/>
          <a:p>
            <a:r>
              <a:rPr lang="en-US" dirty="0" err="1"/>
              <a:t>Vensim</a:t>
            </a:r>
            <a:r>
              <a:rPr lang="en-US" dirty="0"/>
              <a:t> vs. </a:t>
            </a:r>
            <a:r>
              <a:rPr lang="en-US" dirty="0" err="1"/>
              <a:t>Ventity</a:t>
            </a:r>
            <a:r>
              <a:rPr lang="en-US" dirty="0"/>
              <a:t> - Connections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B58819C-0DEA-4B32-9E8E-EC715F640B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174363"/>
              </p:ext>
            </p:extLst>
          </p:nvPr>
        </p:nvGraphicFramePr>
        <p:xfrm>
          <a:off x="457200" y="1123950"/>
          <a:ext cx="8229600" cy="3408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16488353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64886787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8837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Vensim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Ventity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57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Internal Interfaces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Functional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Prettier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83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DLL, DDE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Windows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799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Web Deployment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Client (</a:t>
                      </a:r>
                      <a:r>
                        <a:rPr lang="en-US" sz="1400" dirty="0" err="1"/>
                        <a:t>WebAssembly</a:t>
                      </a:r>
                      <a:r>
                        <a:rPr lang="en-US" sz="1400" dirty="0"/>
                        <a:t>) or server (DLL/Linux library)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Server (Windows Service)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839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Many paths, some complex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 few simple paths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720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GIS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Kludgy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Builtin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8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Algorithms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Optimization, MCMC, sensitivity, stochastic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Basic optimization, sensitivity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069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Automation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Command scripts, DLL, DDE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Multi-run configuration, Windows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250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0415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Ventity</a:t>
            </a:r>
            <a:r>
              <a:rPr lang="en-US" dirty="0"/>
              <a:t> Advantages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Reusability from modularity and model-data separation</a:t>
            </a:r>
          </a:p>
          <a:p>
            <a:r>
              <a:rPr lang="en-US" dirty="0"/>
              <a:t>Natural relational data model</a:t>
            </a:r>
          </a:p>
          <a:p>
            <a:r>
              <a:rPr lang="en-US" dirty="0"/>
              <a:t>Speed &amp; clarity for </a:t>
            </a:r>
            <a:r>
              <a:rPr lang="en-US"/>
              <a:t>sparse networks</a:t>
            </a:r>
            <a:endParaRPr lang="en-US" dirty="0"/>
          </a:p>
          <a:p>
            <a:r>
              <a:rPr lang="en-US" dirty="0"/>
              <a:t>Flexibility of representation</a:t>
            </a:r>
          </a:p>
          <a:p>
            <a:r>
              <a:rPr lang="en-US" dirty="0"/>
              <a:t>Elegant development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13631670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CCF8A-8894-4F2B-AA00-DF8DD4C95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</a:t>
            </a:r>
            <a:r>
              <a:rPr lang="en-US" dirty="0" err="1"/>
              <a:t>Vensim</a:t>
            </a:r>
            <a:r>
              <a:rPr lang="en-US" dirty="0"/>
              <a:t> -&gt; </a:t>
            </a:r>
            <a:r>
              <a:rPr lang="en-US" dirty="0" err="1"/>
              <a:t>Ventity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FF5AF-8BB1-4524-9F89-FD4F6560A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Ventity</a:t>
            </a:r>
            <a:r>
              <a:rPr lang="en-US" dirty="0"/>
              <a:t> can import a </a:t>
            </a:r>
            <a:r>
              <a:rPr lang="en-US" dirty="0" err="1"/>
              <a:t>Vensim</a:t>
            </a:r>
            <a:r>
              <a:rPr lang="en-US" dirty="0"/>
              <a:t> model</a:t>
            </a:r>
          </a:p>
          <a:p>
            <a:pPr lvl="1"/>
            <a:r>
              <a:rPr lang="en-US" dirty="0"/>
              <a:t>Subscripting is used to infer </a:t>
            </a:r>
            <a:r>
              <a:rPr lang="en-US" dirty="0" err="1"/>
              <a:t>entitytypes</a:t>
            </a:r>
            <a:r>
              <a:rPr lang="en-US" dirty="0"/>
              <a:t> (everything with similar dimensions is grouped)</a:t>
            </a:r>
          </a:p>
          <a:p>
            <a:pPr lvl="1"/>
            <a:r>
              <a:rPr lang="en-US" dirty="0"/>
              <a:t>Diagram must be reconstructed manually</a:t>
            </a:r>
          </a:p>
          <a:p>
            <a:pPr lvl="1"/>
            <a:r>
              <a:rPr lang="en-US" dirty="0"/>
              <a:t>Most equations are compatible, though a little hand editing may be needed</a:t>
            </a:r>
          </a:p>
          <a:p>
            <a:pPr lvl="1"/>
            <a:r>
              <a:rPr lang="en-US" dirty="0"/>
              <a:t>Some exotic functions like FIND ZERO don’t have equivalents, or require a different structure (ALLOC functions)</a:t>
            </a:r>
          </a:p>
          <a:p>
            <a:r>
              <a:rPr lang="en-US" dirty="0"/>
              <a:t>There’s no automated return path to </a:t>
            </a:r>
            <a:r>
              <a:rPr lang="en-US" dirty="0" err="1"/>
              <a:t>Vensim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4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Ventity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>
                <a:solidFill>
                  <a:schemeClr val="accent6"/>
                </a:solidFill>
              </a:rPr>
              <a:t>Entitytype</a:t>
            </a:r>
            <a:r>
              <a:rPr lang="en-US" b="1" dirty="0">
                <a:solidFill>
                  <a:schemeClr val="accent6"/>
                </a:solidFill>
              </a:rPr>
              <a:t>/Entity </a:t>
            </a:r>
            <a:r>
              <a:rPr lang="en-US" dirty="0"/>
              <a:t>– related structure sharing the same level of detail, often representing a sector or agent; analogous to classes and instances in OOP, or tables and rows in relational databases</a:t>
            </a:r>
          </a:p>
          <a:p>
            <a:r>
              <a:rPr lang="en-US" b="1" dirty="0">
                <a:solidFill>
                  <a:schemeClr val="accent6"/>
                </a:solidFill>
              </a:rPr>
              <a:t>Attribute</a:t>
            </a:r>
            <a:r>
              <a:rPr lang="en-US" dirty="0"/>
              <a:t> – a text tag that may contain a reference, or just categorical data</a:t>
            </a:r>
          </a:p>
          <a:p>
            <a:r>
              <a:rPr lang="en-US" b="1" dirty="0">
                <a:solidFill>
                  <a:schemeClr val="accent6"/>
                </a:solidFill>
              </a:rPr>
              <a:t>Reference</a:t>
            </a:r>
            <a:r>
              <a:rPr lang="en-US" dirty="0"/>
              <a:t> – a pointer to another entity, often defined by an attribute</a:t>
            </a:r>
          </a:p>
          <a:p>
            <a:r>
              <a:rPr lang="en-US" b="1" dirty="0">
                <a:solidFill>
                  <a:schemeClr val="accent6"/>
                </a:solidFill>
              </a:rPr>
              <a:t>Collection/Subcollection </a:t>
            </a:r>
            <a:r>
              <a:rPr lang="en-US" dirty="0"/>
              <a:t>– a set or subset of entities of a given type, containing </a:t>
            </a:r>
            <a:r>
              <a:rPr lang="en-US" dirty="0">
                <a:solidFill>
                  <a:schemeClr val="accent6"/>
                </a:solidFill>
              </a:rPr>
              <a:t>aggregates</a:t>
            </a:r>
            <a:r>
              <a:rPr lang="en-US" dirty="0"/>
              <a:t> for variable values of members</a:t>
            </a:r>
          </a:p>
          <a:p>
            <a:r>
              <a:rPr lang="en-US" b="1" dirty="0">
                <a:solidFill>
                  <a:schemeClr val="accent6"/>
                </a:solidFill>
              </a:rPr>
              <a:t>Action</a:t>
            </a:r>
            <a:r>
              <a:rPr lang="en-US" dirty="0"/>
              <a:t> – a discrete event between time steps that changes system structure or state, dispatched by a </a:t>
            </a:r>
            <a:r>
              <a:rPr lang="en-US" dirty="0">
                <a:solidFill>
                  <a:schemeClr val="accent6"/>
                </a:solidFill>
              </a:rPr>
              <a:t>trigger</a:t>
            </a:r>
          </a:p>
        </p:txBody>
      </p:sp>
    </p:spTree>
    <p:extLst>
      <p:ext uri="{BB962C8B-B14F-4D97-AF65-F5344CB8AC3E}">
        <p14:creationId xmlns:p14="http://schemas.microsoft.com/office/powerpoint/2010/main" val="968574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3156918-3E0E-5D85-F244-4148C67B657E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1524000" y="838200"/>
            <a:chExt cx="9144000" cy="557212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838201"/>
              <a:ext cx="9144000" cy="55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629400" y="1733490"/>
              <a:ext cx="1463606" cy="350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rgbClr val="FF0000"/>
                  </a:solidFill>
                </a:rPr>
                <a:t>Diagram Toolbar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73945" y="3048001"/>
              <a:ext cx="774251" cy="325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Diagram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77400" y="3624263"/>
              <a:ext cx="846642" cy="325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Inspector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24000" y="2362201"/>
              <a:ext cx="853823" cy="55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Model</a:t>
              </a:r>
            </a:p>
            <a:p>
              <a:r>
                <a:rPr lang="en-US" sz="1350" dirty="0">
                  <a:solidFill>
                    <a:srgbClr val="FF0000"/>
                  </a:solidFill>
                </a:rPr>
                <a:t>Overview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43801" y="5715000"/>
              <a:ext cx="1571328" cy="325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Console &amp; Error List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33525" y="4572001"/>
              <a:ext cx="1314450" cy="325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Entity Picker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8601" y="1428690"/>
              <a:ext cx="2126288" cy="3500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rgbClr val="FF0000"/>
                  </a:solidFill>
                </a:rPr>
                <a:t>Attribute/Reference Grid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24200" y="838200"/>
              <a:ext cx="1531573" cy="325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File &amp; Run Controls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396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E8E3B-60B9-25D4-3270-BC83827C1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&amp; Running a Simple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37F3CE-EF34-E65D-DC9B-CED069519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Project 0 – defining &amp; running structure</a:t>
            </a:r>
          </a:p>
          <a:p>
            <a:r>
              <a:rPr lang="en-US" dirty="0"/>
              <a:t>Project 1 – starting point for …</a:t>
            </a:r>
          </a:p>
          <a:p>
            <a:r>
              <a:rPr lang="en-US" dirty="0"/>
              <a:t>Project 2 – adding a prerequisite network</a:t>
            </a:r>
          </a:p>
          <a:p>
            <a:r>
              <a:rPr lang="en-US" dirty="0"/>
              <a:t>Project 3 – adding entity initialization data</a:t>
            </a:r>
          </a:p>
          <a:p>
            <a:pPr marL="0" indent="0">
              <a:buNone/>
            </a:pPr>
            <a:r>
              <a:rPr lang="en-US" dirty="0"/>
              <a:t>…</a:t>
            </a:r>
          </a:p>
          <a:p>
            <a:r>
              <a:rPr lang="en-US" dirty="0"/>
              <a:t>Project 21 – greater realism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15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4B37B-1351-BCF7-8E6E-4640C17F6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0 -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71BD3-E76E-DD1F-E3FC-D6B8E7451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4648200" cy="3394472"/>
          </a:xfrm>
        </p:spPr>
        <p:txBody>
          <a:bodyPr>
            <a:normAutofit/>
          </a:bodyPr>
          <a:lstStyle/>
          <a:p>
            <a:r>
              <a:rPr lang="en-US" dirty="0"/>
              <a:t>Create a new model</a:t>
            </a:r>
          </a:p>
          <a:p>
            <a:r>
              <a:rPr lang="en-US" dirty="0"/>
              <a:t>Draw some structure</a:t>
            </a:r>
          </a:p>
          <a:p>
            <a:r>
              <a:rPr lang="en-US" dirty="0"/>
              <a:t>Write the key equation</a:t>
            </a:r>
          </a:p>
          <a:p>
            <a:r>
              <a:rPr lang="en-US" dirty="0"/>
              <a:t>Working = Min(Work to Do/</a:t>
            </a:r>
            <a:r>
              <a:rPr lang="en-US" dirty="0" err="1"/>
              <a:t>Model.Time</a:t>
            </a:r>
            <a:r>
              <a:rPr lang="en-US" dirty="0"/>
              <a:t> </a:t>
            </a:r>
            <a:r>
              <a:rPr lang="en-US" dirty="0" err="1"/>
              <a:t>Step,Staff</a:t>
            </a:r>
            <a:r>
              <a:rPr lang="en-US" dirty="0"/>
              <a:t>*Productivity)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BDC70D-69A1-E020-E73F-716660FEC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200151"/>
            <a:ext cx="416242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5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FAEA9-6203-84C4-C904-48B2B49B2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0 – Running &amp; Viewing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E4938-6904-A42C-2F87-6A834F011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  <a:p>
            <a:r>
              <a:rPr lang="en-US" dirty="0"/>
              <a:t>Debugging</a:t>
            </a:r>
          </a:p>
          <a:p>
            <a:r>
              <a:rPr lang="en-US" dirty="0"/>
              <a:t>Running</a:t>
            </a:r>
          </a:p>
          <a:p>
            <a:endParaRPr lang="en-US" dirty="0"/>
          </a:p>
          <a:p>
            <a:r>
              <a:rPr lang="en-US" dirty="0"/>
              <a:t>Viewing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643E61-4BD0-1284-254C-669F88156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525806"/>
            <a:ext cx="914400" cy="685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25B291-7083-8BD8-B0C0-8BC5E14B1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298700"/>
            <a:ext cx="2971800" cy="286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97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D65F3-4766-C0F4-B722-8309C7DC9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1 – Starting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AD925-C218-7740-23CA-48B083BB9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00151"/>
            <a:ext cx="2819400" cy="33944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Open the Project 1 model in the materials package</a:t>
            </a:r>
          </a:p>
          <a:p>
            <a:r>
              <a:rPr lang="en-US" dirty="0"/>
              <a:t>Just take a look around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E76B92-4871-AD22-C9ED-D4EA3606D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158128"/>
            <a:ext cx="621982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4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6540</TotalTime>
  <Words>1315</Words>
  <Application>Microsoft Office PowerPoint</Application>
  <PresentationFormat>On-screen Show (16:9)</PresentationFormat>
  <Paragraphs>259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Verdana</vt:lpstr>
      <vt:lpstr>Office Theme</vt:lpstr>
      <vt:lpstr>Entity-based System Dynamics modelling Intro &amp; Model Reuse</vt:lpstr>
      <vt:lpstr>Logistics</vt:lpstr>
      <vt:lpstr>Goals</vt:lpstr>
      <vt:lpstr>Ventity concepts</vt:lpstr>
      <vt:lpstr>PowerPoint Presentation</vt:lpstr>
      <vt:lpstr>Building &amp; Running a Simple Model</vt:lpstr>
      <vt:lpstr>Project 0 - Building</vt:lpstr>
      <vt:lpstr>Project 0 – Running &amp; Viewing</vt:lpstr>
      <vt:lpstr>Project 1 – Starting Point</vt:lpstr>
      <vt:lpstr>Project 2 - Reuse</vt:lpstr>
      <vt:lpstr>Project Architecture</vt:lpstr>
      <vt:lpstr>Project 2 – Add Prereqs</vt:lpstr>
      <vt:lpstr>Project 2 – Referencing</vt:lpstr>
      <vt:lpstr>Project 2 - Lookup</vt:lpstr>
      <vt:lpstr>Project 2 - Subcollection</vt:lpstr>
      <vt:lpstr>Project 2 – Referencing the Collection</vt:lpstr>
      <vt:lpstr>Project 2 - Connecting</vt:lpstr>
      <vt:lpstr>Project 2 – Completing the Reference</vt:lpstr>
      <vt:lpstr>Project 3 – Populate the Data</vt:lpstr>
      <vt:lpstr>Project 21 – Greater Realism</vt:lpstr>
      <vt:lpstr>Thanks!</vt:lpstr>
      <vt:lpstr> </vt:lpstr>
      <vt:lpstr>Dynamic Data Science</vt:lpstr>
      <vt:lpstr>VENTITY helps teams collaborate to build complex models with model-data separation, modularity, dynamic creation of structure, sparse matrix relationships and intelligent agents … and it’s easy to use.  The approach lets you work on real problems, with real data, at a natural level of detail</vt:lpstr>
      <vt:lpstr>Multilevel problems are ubiquitous</vt:lpstr>
      <vt:lpstr>Flexible aggregation options are needed</vt:lpstr>
      <vt:lpstr>What do we need for productivity?</vt:lpstr>
      <vt:lpstr>Ventity concepts</vt:lpstr>
      <vt:lpstr>Ventity + GIS</vt:lpstr>
      <vt:lpstr>Which to choose?</vt:lpstr>
      <vt:lpstr>Vensim vs. Ventity - Representation</vt:lpstr>
      <vt:lpstr>Vensim vs. Ventity - Connections</vt:lpstr>
      <vt:lpstr>Ventity Advantages</vt:lpstr>
      <vt:lpstr>Porting Vensim -&gt; Ventity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VENTITY</dc:title>
  <dc:creator>Fid</dc:creator>
  <cp:lastModifiedBy>Tom Fiddaman</cp:lastModifiedBy>
  <cp:revision>73</cp:revision>
  <dcterms:created xsi:type="dcterms:W3CDTF">2014-07-14T23:21:41Z</dcterms:created>
  <dcterms:modified xsi:type="dcterms:W3CDTF">2024-08-08T04:31:29Z</dcterms:modified>
</cp:coreProperties>
</file>